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8"/>
  </p:notesMasterIdLst>
  <p:handoutMasterIdLst>
    <p:handoutMasterId r:id="rId29"/>
  </p:handoutMasterIdLst>
  <p:sldIdLst>
    <p:sldId id="437" r:id="rId4"/>
    <p:sldId id="451" r:id="rId5"/>
    <p:sldId id="452" r:id="rId6"/>
    <p:sldId id="453" r:id="rId7"/>
    <p:sldId id="284" r:id="rId8"/>
    <p:sldId id="285" r:id="rId9"/>
    <p:sldId id="307" r:id="rId10"/>
    <p:sldId id="287" r:id="rId11"/>
    <p:sldId id="402" r:id="rId12"/>
    <p:sldId id="403" r:id="rId13"/>
    <p:sldId id="375" r:id="rId14"/>
    <p:sldId id="376" r:id="rId15"/>
    <p:sldId id="377" r:id="rId16"/>
    <p:sldId id="290" r:id="rId17"/>
    <p:sldId id="378" r:id="rId18"/>
    <p:sldId id="404" r:id="rId19"/>
    <p:sldId id="458" r:id="rId20"/>
    <p:sldId id="293" r:id="rId21"/>
    <p:sldId id="380" r:id="rId22"/>
    <p:sldId id="381" r:id="rId23"/>
    <p:sldId id="431" r:id="rId24"/>
    <p:sldId id="294" r:id="rId25"/>
    <p:sldId id="384" r:id="rId26"/>
    <p:sldId id="624" r:id="rId27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437"/>
            <p14:sldId id="451"/>
            <p14:sldId id="452"/>
            <p14:sldId id="453"/>
            <p14:sldId id="284"/>
            <p14:sldId id="285"/>
            <p14:sldId id="307"/>
            <p14:sldId id="287"/>
            <p14:sldId id="402"/>
            <p14:sldId id="403"/>
            <p14:sldId id="375"/>
            <p14:sldId id="376"/>
            <p14:sldId id="377"/>
            <p14:sldId id="290"/>
            <p14:sldId id="378"/>
            <p14:sldId id="404"/>
            <p14:sldId id="458"/>
            <p14:sldId id="293"/>
            <p14:sldId id="380"/>
            <p14:sldId id="381"/>
            <p14:sldId id="431"/>
            <p14:sldId id="294"/>
            <p14:sldId id="384"/>
            <p14:sldId id="6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3FFF3"/>
    <a:srgbClr val="FFEBEB"/>
    <a:srgbClr val="0000FF"/>
    <a:srgbClr val="DDFFDD"/>
    <a:srgbClr val="FFD5D5"/>
    <a:srgbClr val="6600FF"/>
    <a:srgbClr val="F7FAFD"/>
    <a:srgbClr val="2E75B6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3605" autoAdjust="0"/>
  </p:normalViewPr>
  <p:slideViewPr>
    <p:cSldViewPr snapToGrid="0">
      <p:cViewPr varScale="1">
        <p:scale>
          <a:sx n="94" d="100"/>
          <a:sy n="94" d="100"/>
        </p:scale>
        <p:origin x="84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5/12/2024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5/12/2024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84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6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  <a:endParaRPr lang="zh-HK" altLang="en-US" noProof="1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4522228-52EB-4BDC-9062-F07F2F9CE5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099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  <p:sldLayoutId id="2147483677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DF974B2-4AB3-44E0-B1DC-A70A143FA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中四學位安排年度流程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CD94C82-EAE4-4646-907A-DA040B7E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1" y="1410904"/>
            <a:ext cx="2658101" cy="45974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7246345-9AAA-493B-9140-8487759F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84" y="1410904"/>
            <a:ext cx="2764277" cy="46661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3FE502-65A5-4997-8AB8-8AF340CD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</a:t>
            </a:fld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C0F4FF7-D653-49CF-842C-E6BCA3A6D7DA}"/>
              </a:ext>
            </a:extLst>
          </p:cNvPr>
          <p:cNvSpPr/>
          <p:nvPr/>
        </p:nvSpPr>
        <p:spPr bwMode="auto">
          <a:xfrm>
            <a:off x="3482788" y="2487706"/>
            <a:ext cx="1143000" cy="53788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345BC5-61CD-4AF6-B543-915FC4931579}"/>
              </a:ext>
            </a:extLst>
          </p:cNvPr>
          <p:cNvSpPr/>
          <p:nvPr/>
        </p:nvSpPr>
        <p:spPr bwMode="auto">
          <a:xfrm>
            <a:off x="7218222" y="2501153"/>
            <a:ext cx="1143000" cy="53788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338C745-D74A-4504-B946-C33FCD0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822EDA5-1BDF-4791-A68D-DA559DC121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831257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按 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b="1" dirty="0">
                <a:solidFill>
                  <a:schemeClr val="tx1"/>
                </a:solidFill>
              </a:rPr>
              <a:t>產生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6617" name="Rectangle 9">
            <a:extLst>
              <a:ext uri="{FF2B5EF4-FFF2-40B4-BE49-F238E27FC236}">
                <a16:creationId xmlns:a16="http://schemas.microsoft.com/office/drawing/2014/main" id="{C95B58E5-F238-440E-8744-E400DB215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96621" name="Rectangle 13">
            <a:extLst>
              <a:ext uri="{FF2B5EF4-FFF2-40B4-BE49-F238E27FC236}">
                <a16:creationId xmlns:a16="http://schemas.microsoft.com/office/drawing/2014/main" id="{9A83034E-2FFD-4ACA-BD09-DED89F78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277813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EF58EF56-1C6B-434F-ADB5-B8122DC8CC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6F1665-7925-475A-AD8C-5E2502B63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8BBCC73-80CB-498F-995D-1E84759D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22" y="2307874"/>
            <a:ext cx="8315325" cy="3486150"/>
          </a:xfrm>
          <a:prstGeom prst="rect">
            <a:avLst/>
          </a:prstGeom>
        </p:spPr>
      </p:pic>
      <p:sp>
        <p:nvSpPr>
          <p:cNvPr id="12" name="AutoShape 8">
            <a:extLst>
              <a:ext uri="{FF2B5EF4-FFF2-40B4-BE49-F238E27FC236}">
                <a16:creationId xmlns:a16="http://schemas.microsoft.com/office/drawing/2014/main" id="{1611B61E-A123-4A7E-804A-C003465016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7" name="Rectangle 21">
            <a:extLst>
              <a:ext uri="{FF2B5EF4-FFF2-40B4-BE49-F238E27FC236}">
                <a16:creationId xmlns:a16="http://schemas.microsoft.com/office/drawing/2014/main" id="{D5AB115E-6185-443F-9901-E5D9D39B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57718" name="Rectangle 22">
            <a:extLst>
              <a:ext uri="{FF2B5EF4-FFF2-40B4-BE49-F238E27FC236}">
                <a16:creationId xmlns:a16="http://schemas.microsoft.com/office/drawing/2014/main" id="{A8869F23-BD41-4674-83E4-6F3318CC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4" y="1645618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761FAFE-83B7-474D-B078-ED450ED7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73DD940A-6A88-4A77-A5E7-3E4A2B3E5C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ECC3508-5C28-4CAF-9E99-25742F72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725"/>
            <a:ext cx="9601200" cy="4067175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279A92-73CE-41F3-B453-4DBB5A9FD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7E90EBB-0B29-48C2-A9B5-285D1B6B442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9" name="Rectangle 19">
            <a:extLst>
              <a:ext uri="{FF2B5EF4-FFF2-40B4-BE49-F238E27FC236}">
                <a16:creationId xmlns:a16="http://schemas.microsoft.com/office/drawing/2014/main" id="{5783B06E-C90F-4EBA-BA2E-C83A0AB3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58740" name="Rectangle 20">
            <a:extLst>
              <a:ext uri="{FF2B5EF4-FFF2-40B4-BE49-F238E27FC236}">
                <a16:creationId xmlns:a16="http://schemas.microsoft.com/office/drawing/2014/main" id="{7BD5217C-7FCF-44DE-980F-A49BC7AF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443" y="1338264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3764E2-EC7F-4A18-B5D1-426481AA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70A469C-BE19-4234-A532-74252E7F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02080"/>
            <a:ext cx="9823938" cy="1426920"/>
          </a:xfrm>
        </p:spPr>
        <p:txBody>
          <a:bodyPr/>
          <a:lstStyle/>
          <a:p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中三學生的考績不可再次進行數據整合，直至報名紀錄及名次經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聯遞系統送出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有需要，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請按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GB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GB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名次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72129FFC-8140-4BDE-A67B-E6CC7F5DAC0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812EE2E-D6E1-4DF2-8C73-4EC272C6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376612"/>
            <a:ext cx="8610600" cy="2762250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88C78B-E958-46C6-9D88-49C3A1999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DF4872E0-ABCC-4C83-931A-4A3ED062909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39AB02F-2D1F-4D89-A9D7-DE8FBEC7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8" y="5174392"/>
            <a:ext cx="10284174" cy="90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04A8919-C301-41A6-8080-E45A2AB7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964303"/>
            <a:ext cx="8453293" cy="309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9764" name="Rectangle 20">
            <a:extLst>
              <a:ext uri="{FF2B5EF4-FFF2-40B4-BE49-F238E27FC236}">
                <a16:creationId xmlns:a16="http://schemas.microsoft.com/office/drawing/2014/main" id="{869DDF5E-E5A5-4106-8D20-3C626D85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59765" name="Rectangle 21">
            <a:extLst>
              <a:ext uri="{FF2B5EF4-FFF2-40B4-BE49-F238E27FC236}">
                <a16:creationId xmlns:a16="http://schemas.microsoft.com/office/drawing/2014/main" id="{5CE46A34-0478-47DA-85BC-B0CD89A0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80" y="1584325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pic>
        <p:nvPicPr>
          <p:cNvPr id="30724" name="Picture 26">
            <a:extLst>
              <a:ext uri="{FF2B5EF4-FFF2-40B4-BE49-F238E27FC236}">
                <a16:creationId xmlns:a16="http://schemas.microsoft.com/office/drawing/2014/main" id="{8D4981C4-8711-4E3C-A5AC-2C38AA7D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4386263"/>
            <a:ext cx="1371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4">
            <a:extLst>
              <a:ext uri="{FF2B5EF4-FFF2-40B4-BE49-F238E27FC236}">
                <a16:creationId xmlns:a16="http://schemas.microsoft.com/office/drawing/2014/main" id="{9A44A9BC-5327-46DC-B07C-E5EC539B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5" y="4806323"/>
            <a:ext cx="2672859" cy="461665"/>
          </a:xfrm>
          <a:prstGeom prst="rect">
            <a:avLst/>
          </a:prstGeom>
          <a:solidFill>
            <a:srgbClr val="FFEBEB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學生名次不能相同</a:t>
            </a:r>
            <a:endParaRPr lang="zh-TW" altLang="en-GB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D0E12ABF-3042-4BFB-8137-F15FD91A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0467CF8E-ECBB-4DCE-BDD0-5ACB170CE6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FA4C9C-75EE-49BF-B238-01A603093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1B9CDC2-4ED9-421F-9405-E99B62EFD13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編修學生名次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43D1F0D-8750-47BD-8021-C8DEBBAC1210}"/>
              </a:ext>
            </a:extLst>
          </p:cNvPr>
          <p:cNvGrpSpPr>
            <a:grpSpLocks/>
          </p:cNvGrpSpPr>
          <p:nvPr/>
        </p:nvGrpSpPr>
        <p:grpSpPr bwMode="auto">
          <a:xfrm>
            <a:off x="10117955" y="3429000"/>
            <a:ext cx="1350962" cy="1287462"/>
            <a:chOff x="4528" y="2552"/>
            <a:chExt cx="768" cy="686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B18A839-A1FC-434A-8709-BAB07323B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8DCB5723-7214-4A4F-A109-EB1A9880F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8B3435F-1DBE-475D-ADAD-4D61D0AAB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18">
                <a:extLst>
                  <a:ext uri="{FF2B5EF4-FFF2-40B4-BE49-F238E27FC236}">
                    <a16:creationId xmlns:a16="http://schemas.microsoft.com/office/drawing/2014/main" id="{8B998365-521E-4EF0-9C35-95EFA16391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B18B7EED-2951-4E5B-88F0-BC64CB381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F9893AD6-E770-404C-9F8F-882BB591F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D6DE21C0-2995-493B-9674-87221D05A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70BFDBFC-468B-4150-9B23-8D19457F4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972726DC-8032-4AF1-BEFA-05AF88480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BE3E7222-A315-49EA-8190-D680CBD9B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25">
                <a:extLst>
                  <a:ext uri="{FF2B5EF4-FFF2-40B4-BE49-F238E27FC236}">
                    <a16:creationId xmlns:a16="http://schemas.microsoft.com/office/drawing/2014/main" id="{2C642295-D411-4294-99A5-17A4FBAB4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8" name="Rectangle 48">
            <a:extLst>
              <a:ext uri="{FF2B5EF4-FFF2-40B4-BE49-F238E27FC236}">
                <a16:creationId xmlns:a16="http://schemas.microsoft.com/office/drawing/2014/main" id="{A49C3AA1-DB40-49E0-AF13-F41ABAA5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1751" name="Text Box 30">
            <a:extLst>
              <a:ext uri="{FF2B5EF4-FFF2-40B4-BE49-F238E27FC236}">
                <a16:creationId xmlns:a16="http://schemas.microsoft.com/office/drawing/2014/main" id="{9A8EAE5C-604E-4842-A1AE-C00932DC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075" y="2767711"/>
            <a:ext cx="3054487" cy="1200329"/>
          </a:xfrm>
          <a:prstGeom prst="rect">
            <a:avLst/>
          </a:prstGeom>
          <a:solidFill>
            <a:srgbClr val="FFEBEB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修正重複名次，然後按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</a:rPr>
              <a:t>[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檢查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</a:rPr>
              <a:t>]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，確認沒有重覆名次</a:t>
            </a:r>
            <a:endParaRPr lang="zh-TW" altLang="en-GB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A3C42F3-E187-41D9-81C7-9D035F9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9175FB86-2EDD-429C-8FDE-2E6BDFC8B4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7A4A35-EC60-4A2A-8074-87A9F78D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1" y="1836990"/>
            <a:ext cx="7898413" cy="353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CCBEFEC-24D0-4B74-86FF-6ACA4539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62" y="4321102"/>
            <a:ext cx="8794715" cy="178251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06E29B-C742-43C9-B6DD-59AC4CAD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67E92AEE-D108-48CE-8753-F4D8CBBD102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編修學生名次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91" name="Rectangle 23">
            <a:extLst>
              <a:ext uri="{FF2B5EF4-FFF2-40B4-BE49-F238E27FC236}">
                <a16:creationId xmlns:a16="http://schemas.microsoft.com/office/drawing/2014/main" id="{B5507248-F683-42AC-B2A7-543C3C166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2774" name="AutoShape 14">
            <a:extLst>
              <a:ext uri="{FF2B5EF4-FFF2-40B4-BE49-F238E27FC236}">
                <a16:creationId xmlns:a16="http://schemas.microsoft.com/office/drawing/2014/main" id="{879A68BE-010D-4573-8A73-B00DF1EDD5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89526" y="-501649"/>
            <a:ext cx="504825" cy="4119562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A0D0569-8657-4370-AE5C-AF5036ED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60675F26-AD68-48AA-8F54-E0321C23F1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25C617E4-6828-4821-BDBA-5BBFA7AFD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DD95331-2D3C-4C9A-A9F5-34CA7DBFA75A}"/>
              </a:ext>
            </a:extLst>
          </p:cNvPr>
          <p:cNvGrpSpPr/>
          <p:nvPr/>
        </p:nvGrpSpPr>
        <p:grpSpPr>
          <a:xfrm>
            <a:off x="1011362" y="1923486"/>
            <a:ext cx="9837614" cy="3011027"/>
            <a:chOff x="1011362" y="1923486"/>
            <a:chExt cx="9837614" cy="301102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16AE54F-4DC6-4CB6-B271-29800B9E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362" y="1923486"/>
              <a:ext cx="9837614" cy="3011027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323AD8D-34DE-429C-AC2E-56FE6C609F32}"/>
                </a:ext>
              </a:extLst>
            </p:cNvPr>
            <p:cNvSpPr/>
            <p:nvPr/>
          </p:nvSpPr>
          <p:spPr bwMode="auto">
            <a:xfrm>
              <a:off x="1085223" y="3275763"/>
              <a:ext cx="813916" cy="41198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3" name="Rectangle 11">
            <a:extLst>
              <a:ext uri="{FF2B5EF4-FFF2-40B4-BE49-F238E27FC236}">
                <a16:creationId xmlns:a16="http://schemas.microsoft.com/office/drawing/2014/main" id="{794ED54A-24C9-4E3D-A7B0-0F637DE8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3798" name="Oval 3">
            <a:extLst>
              <a:ext uri="{FF2B5EF4-FFF2-40B4-BE49-F238E27FC236}">
                <a16:creationId xmlns:a16="http://schemas.microsoft.com/office/drawing/2014/main" id="{C5C68CE8-802C-42AE-9AE9-03E44BD9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2835276"/>
            <a:ext cx="641350" cy="9175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38EE6BB-79A9-4C45-9767-1BB87EA4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E5523773-D81B-4843-A52C-575C874A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BE01B7-D029-46B3-B769-A5129C213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C715F0E-E576-4739-B22B-EB7E9877AE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89526" y="-501649"/>
            <a:ext cx="504825" cy="4119562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9A5AFCD-CED1-4429-8559-CF280D2CDA29}"/>
              </a:ext>
            </a:extLst>
          </p:cNvPr>
          <p:cNvGrpSpPr/>
          <p:nvPr/>
        </p:nvGrpSpPr>
        <p:grpSpPr>
          <a:xfrm>
            <a:off x="2214101" y="1811504"/>
            <a:ext cx="6606106" cy="4411226"/>
            <a:chOff x="1802120" y="1811504"/>
            <a:chExt cx="6606106" cy="441122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C572A3F-FC86-4896-B411-A34EE216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120" y="1811504"/>
              <a:ext cx="6606106" cy="4411226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7F94B92-1B9C-4AD9-88DD-6E692F882538}"/>
                </a:ext>
              </a:extLst>
            </p:cNvPr>
            <p:cNvSpPr/>
            <p:nvPr/>
          </p:nvSpPr>
          <p:spPr bwMode="auto">
            <a:xfrm>
              <a:off x="1802120" y="2682910"/>
              <a:ext cx="641350" cy="3114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97640" name="Text Box 8">
            <a:extLst>
              <a:ext uri="{FF2B5EF4-FFF2-40B4-BE49-F238E27FC236}">
                <a16:creationId xmlns:a16="http://schemas.microsoft.com/office/drawing/2014/main" id="{0A555F27-3128-42DE-A397-D731D9FDB00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52684" y="4161527"/>
            <a:ext cx="2346395" cy="860425"/>
          </a:xfrm>
          <a:prstGeom prst="rect">
            <a:avLst/>
          </a:prstGeom>
          <a:solidFill>
            <a:srgbClr val="FFEBEB"/>
          </a:solidFill>
          <a:ln w="38100" algn="ctr">
            <a:solidFill>
              <a:schemeClr val="hlink"/>
            </a:solidFill>
            <a:miter lim="800000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重讀生總數不應超過配額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3" name="Rectangle 21">
            <a:extLst>
              <a:ext uri="{FF2B5EF4-FFF2-40B4-BE49-F238E27FC236}">
                <a16:creationId xmlns:a16="http://schemas.microsoft.com/office/drawing/2014/main" id="{68D0C703-8780-4D8F-A9BA-C99B416C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4822" name="AutoShape 10">
            <a:extLst>
              <a:ext uri="{FF2B5EF4-FFF2-40B4-BE49-F238E27FC236}">
                <a16:creationId xmlns:a16="http://schemas.microsoft.com/office/drawing/2014/main" id="{031BB23C-6273-4652-840C-EC7C308EE4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7A0DA11-719F-4A9F-8961-2722C967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9214CE8-5E0C-40FC-8A49-CD69015D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51356"/>
            <a:ext cx="9763648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根據中四學位安排升回原校限額資料檔，為所有參加中四學位安排的學生產生評核示標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「升回原校」</a:t>
            </a:r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「需要中央學位安排」</a:t>
            </a:r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9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98CAE8-013F-46DC-889E-68AAA8B5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BFBDDCF5-855E-4D3C-A5A8-055FFD323B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AB47E3B-F5D8-404F-A564-14F3D3F5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4" y="2724447"/>
            <a:ext cx="6767117" cy="2219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881EB1B-1C62-4578-93F5-92C913972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61" y="2788593"/>
            <a:ext cx="4314825" cy="21812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2" name="Rectangle 30">
            <a:extLst>
              <a:ext uri="{FF2B5EF4-FFF2-40B4-BE49-F238E27FC236}">
                <a16:creationId xmlns:a16="http://schemas.microsoft.com/office/drawing/2014/main" id="{4CEF1668-8A33-4870-85AD-29D33702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67C6DB1-E905-4F9F-A912-5C62B39F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4D2A38D0-836A-4A7B-9992-1DD10EC59B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EF1D62-E656-406F-A851-63C3661A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1" y="1951627"/>
            <a:ext cx="7058401" cy="4471463"/>
          </a:xfrm>
          <a:prstGeom prst="rect">
            <a:avLst/>
          </a:prstGeom>
        </p:spPr>
      </p:pic>
      <p:sp>
        <p:nvSpPr>
          <p:cNvPr id="37894" name="Rectangle 18">
            <a:extLst>
              <a:ext uri="{FF2B5EF4-FFF2-40B4-BE49-F238E27FC236}">
                <a16:creationId xmlns:a16="http://schemas.microsoft.com/office/drawing/2014/main" id="{31F0C3CB-DD31-4493-AEB3-9ABD39BE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3" y="3383107"/>
            <a:ext cx="10681763" cy="762000"/>
          </a:xfrm>
          <a:prstGeom prst="rect">
            <a:avLst/>
          </a:prstGeom>
          <a:solidFill>
            <a:srgbClr val="F3FFF3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示標 「 </a:t>
            </a:r>
            <a:r>
              <a:rPr lang="en-US" altLang="zh-TW" sz="2000" dirty="0">
                <a:solidFill>
                  <a:schemeClr val="tx1"/>
                </a:solidFill>
              </a:rPr>
              <a:t>1. </a:t>
            </a:r>
            <a:r>
              <a:rPr lang="zh-TW" altLang="en-US" sz="2000" dirty="0">
                <a:solidFill>
                  <a:schemeClr val="tx1"/>
                </a:solidFill>
              </a:rPr>
              <a:t>升回原校」只適用於學生名次在限額之內，人數不得超過「中四學位安排限額」</a:t>
            </a:r>
          </a:p>
          <a:p>
            <a:pPr>
              <a:spcBef>
                <a:spcPct val="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當仍有剩餘限額時，學生不得使用示標 「 </a:t>
            </a:r>
            <a:r>
              <a:rPr lang="en-US" altLang="zh-TW" sz="2000" dirty="0">
                <a:solidFill>
                  <a:schemeClr val="tx1"/>
                </a:solidFill>
              </a:rPr>
              <a:t>2. </a:t>
            </a:r>
            <a:r>
              <a:rPr lang="zh-TW" altLang="en-US" sz="2000" dirty="0">
                <a:solidFill>
                  <a:schemeClr val="tx1"/>
                </a:solidFill>
              </a:rPr>
              <a:t>升回原校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自行支配學位</a:t>
            </a:r>
            <a:r>
              <a:rPr lang="en-US" altLang="zh-TW" sz="2000" dirty="0">
                <a:solidFill>
                  <a:schemeClr val="tx1"/>
                </a:solidFill>
              </a:rPr>
              <a:t>) </a:t>
            </a:r>
            <a:r>
              <a:rPr lang="zh-TW" altLang="en-US" sz="2000" dirty="0">
                <a:solidFill>
                  <a:schemeClr val="tx1"/>
                </a:solidFill>
              </a:rPr>
              <a:t>」至限額用盡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B8AD23-4621-459D-B1CD-E34701C31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66113A93-B441-4892-B71E-F7A3ED082E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9441BD4-4827-4C62-BEA7-D869935120AF}"/>
              </a:ext>
            </a:extLst>
          </p:cNvPr>
          <p:cNvGrpSpPr/>
          <p:nvPr/>
        </p:nvGrpSpPr>
        <p:grpSpPr>
          <a:xfrm>
            <a:off x="6378794" y="4265665"/>
            <a:ext cx="5362392" cy="1647825"/>
            <a:chOff x="6535272" y="4460186"/>
            <a:chExt cx="5362392" cy="1647825"/>
          </a:xfrm>
        </p:grpSpPr>
        <p:sp>
          <p:nvSpPr>
            <p:cNvPr id="13" name="Rectangle 76">
              <a:extLst>
                <a:ext uri="{FF2B5EF4-FFF2-40B4-BE49-F238E27FC236}">
                  <a16:creationId xmlns:a16="http://schemas.microsoft.com/office/drawing/2014/main" id="{82B71328-E569-4233-9B36-2A2251578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8799" y="4460186"/>
              <a:ext cx="3548865" cy="1647825"/>
            </a:xfrm>
            <a:prstGeom prst="rect">
              <a:avLst/>
            </a:prstGeom>
            <a:solidFill>
              <a:srgbClr val="F3FFF3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2000" tIns="36000" rIns="36000" bIns="36000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TW" altLang="en-US" sz="2000" b="1" dirty="0">
                  <a:solidFill>
                    <a:schemeClr val="tx1"/>
                  </a:solidFill>
                </a:rPr>
                <a:t>可選擇的評核示標為 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solidFill>
                    <a:schemeClr val="tx1"/>
                  </a:solidFill>
                </a:rPr>
                <a:t>1 – </a:t>
              </a:r>
              <a:r>
                <a:rPr lang="zh-TW" altLang="en-US" sz="2000" dirty="0">
                  <a:solidFill>
                    <a:schemeClr val="tx1"/>
                  </a:solidFill>
                </a:rPr>
                <a:t>升回原校		</a:t>
              </a:r>
              <a:endParaRPr lang="en-US" altLang="zh-TW" sz="2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solidFill>
                    <a:schemeClr val="tx1"/>
                  </a:solidFill>
                </a:rPr>
                <a:t>2 – </a:t>
              </a:r>
              <a:r>
                <a:rPr lang="zh-TW" altLang="en-US" sz="2000" dirty="0">
                  <a:solidFill>
                    <a:schemeClr val="tx1"/>
                  </a:solidFill>
                </a:rPr>
                <a:t>升回原校（自行分配學位）</a:t>
              </a:r>
              <a:endParaRPr lang="en-US" altLang="zh-TW" sz="2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solidFill>
                    <a:schemeClr val="tx1"/>
                  </a:solidFill>
                </a:rPr>
                <a:t>8 – </a:t>
              </a:r>
              <a:r>
                <a:rPr lang="zh-TW" altLang="en-US" sz="2000" dirty="0">
                  <a:solidFill>
                    <a:schemeClr val="tx1"/>
                  </a:solidFill>
                </a:rPr>
                <a:t>不需中央學位安排</a:t>
              </a:r>
              <a:endParaRPr lang="en-US" altLang="zh-TW" sz="2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solidFill>
                    <a:schemeClr val="tx1"/>
                  </a:solidFill>
                </a:rPr>
                <a:t>9 – </a:t>
              </a:r>
              <a:r>
                <a:rPr lang="zh-TW" altLang="en-US" sz="2000" dirty="0">
                  <a:solidFill>
                    <a:schemeClr val="tx1"/>
                  </a:solidFill>
                </a:rPr>
                <a:t>需要中央學位安排</a:t>
              </a:r>
              <a:br>
                <a:rPr lang="zh-TW" altLang="en-US" sz="2000" dirty="0">
                  <a:solidFill>
                    <a:schemeClr val="tx1"/>
                  </a:solidFill>
                </a:rPr>
              </a:b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D5856381-C68B-42F1-9E6E-5EB181E393A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5272" y="4485390"/>
              <a:ext cx="1813527" cy="6379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EFAF40-9A18-4A69-8452-0B5F955C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14" y="1836020"/>
            <a:ext cx="5529210" cy="4446225"/>
          </a:xfrm>
          <a:prstGeom prst="rect">
            <a:avLst/>
          </a:prstGeom>
        </p:spPr>
      </p:pic>
      <p:sp>
        <p:nvSpPr>
          <p:cNvPr id="162837" name="Rectangle 21">
            <a:extLst>
              <a:ext uri="{FF2B5EF4-FFF2-40B4-BE49-F238E27FC236}">
                <a16:creationId xmlns:a16="http://schemas.microsoft.com/office/drawing/2014/main" id="{DE462F48-2C19-42E5-AFA1-267B41E6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grpSp>
        <p:nvGrpSpPr>
          <p:cNvPr id="38918" name="Group 24">
            <a:extLst>
              <a:ext uri="{FF2B5EF4-FFF2-40B4-BE49-F238E27FC236}">
                <a16:creationId xmlns:a16="http://schemas.microsoft.com/office/drawing/2014/main" id="{E34393CA-0648-4B29-BAA3-2438E84C3125}"/>
              </a:ext>
            </a:extLst>
          </p:cNvPr>
          <p:cNvGrpSpPr>
            <a:grpSpLocks/>
          </p:cNvGrpSpPr>
          <p:nvPr/>
        </p:nvGrpSpPr>
        <p:grpSpPr bwMode="auto">
          <a:xfrm>
            <a:off x="6150471" y="3905688"/>
            <a:ext cx="4279899" cy="461963"/>
            <a:chOff x="1448" y="3216"/>
            <a:chExt cx="2696" cy="291"/>
          </a:xfrm>
        </p:grpSpPr>
        <p:sp>
          <p:nvSpPr>
            <p:cNvPr id="38919" name="Text Box 13">
              <a:extLst>
                <a:ext uri="{FF2B5EF4-FFF2-40B4-BE49-F238E27FC236}">
                  <a16:creationId xmlns:a16="http://schemas.microsoft.com/office/drawing/2014/main" id="{39EFCD43-80A7-4622-8AAD-51C500B2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3216"/>
              <a:ext cx="1473" cy="291"/>
            </a:xfrm>
            <a:prstGeom prst="rect">
              <a:avLst/>
            </a:prstGeom>
            <a:solidFill>
              <a:srgbClr val="F3FFF3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編修後配額顯示</a:t>
              </a:r>
              <a:endParaRPr lang="zh-TW" altLang="en-GB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8920" name="Line 14">
              <a:extLst>
                <a:ext uri="{FF2B5EF4-FFF2-40B4-BE49-F238E27FC236}">
                  <a16:creationId xmlns:a16="http://schemas.microsoft.com/office/drawing/2014/main" id="{BF3C8AF2-14FF-4BBB-92E8-B8B21CBB0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8" y="3282"/>
              <a:ext cx="1223" cy="1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2BE055EC-D6B2-4049-945A-7E3AD455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27CA07B6-5B61-4269-A817-3082CB2468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3EF0E6-491D-4989-9787-9088D91ED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232677C2-FE2D-4DDC-958A-FDA411BA064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>
            <a:extLst>
              <a:ext uri="{FF2B5EF4-FFF2-40B4-BE49-F238E27FC236}">
                <a16:creationId xmlns:a16="http://schemas.microsoft.com/office/drawing/2014/main" id="{E05A58CD-E413-425B-B4CE-52095C17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5364163"/>
            <a:ext cx="7124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endParaRPr lang="zh-HK" altLang="en-US" sz="2400" dirty="0"/>
          </a:p>
          <a:p>
            <a:pPr eaLnBrk="1" hangingPunct="1"/>
            <a:endParaRPr lang="en-US" altLang="zh-TW" sz="2400" b="1" dirty="0">
              <a:solidFill>
                <a:schemeClr val="tx2"/>
              </a:solidFill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5A659DAA-324C-4ED8-A5E6-67B92500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第二階段預備工作（一）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267F26E-B911-4CF6-A0FB-8E47971FE7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199" y="1630289"/>
            <a:ext cx="10266067" cy="4608512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開始中四學位安排前，必須先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 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所有學生均需要有學生編號（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STRN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如沒有學生編號，請向學位分配組（學生資料管理）查詢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開始中四學位安排後，不能重設學校管理模組及更改相關資料，如：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輸入班別資料</a:t>
            </a: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輸入班別科目資料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rgbClr val="FF33CC"/>
              </a:solidFill>
              <a:latin typeface="Tahoma" panose="020B0604030504040204" pitchFamily="34" charset="0"/>
            </a:endParaRPr>
          </a:p>
        </p:txBody>
      </p:sp>
      <p:grpSp>
        <p:nvGrpSpPr>
          <p:cNvPr id="19460" name="Group 9">
            <a:extLst>
              <a:ext uri="{FF2B5EF4-FFF2-40B4-BE49-F238E27FC236}">
                <a16:creationId xmlns:a16="http://schemas.microsoft.com/office/drawing/2014/main" id="{69E64859-3B27-4B5D-A555-858CCAD7CE40}"/>
              </a:ext>
            </a:extLst>
          </p:cNvPr>
          <p:cNvGrpSpPr>
            <a:grpSpLocks/>
          </p:cNvGrpSpPr>
          <p:nvPr/>
        </p:nvGrpSpPr>
        <p:grpSpPr bwMode="auto">
          <a:xfrm>
            <a:off x="9877528" y="1233714"/>
            <a:ext cx="1219200" cy="920750"/>
            <a:chOff x="4528" y="2552"/>
            <a:chExt cx="768" cy="686"/>
          </a:xfrm>
        </p:grpSpPr>
        <p:sp>
          <p:nvSpPr>
            <p:cNvPr id="19469" name="Freeform 10">
              <a:extLst>
                <a:ext uri="{FF2B5EF4-FFF2-40B4-BE49-F238E27FC236}">
                  <a16:creationId xmlns:a16="http://schemas.microsoft.com/office/drawing/2014/main" id="{3C3EC71D-41C8-4CBA-979E-8909FBDF3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1">
              <a:extLst>
                <a:ext uri="{FF2B5EF4-FFF2-40B4-BE49-F238E27FC236}">
                  <a16:creationId xmlns:a16="http://schemas.microsoft.com/office/drawing/2014/main" id="{7FC47A27-FFF9-42DB-A72C-80545AD3D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33" cy="573"/>
              <a:chOff x="4790" y="1875"/>
              <a:chExt cx="733" cy="573"/>
            </a:xfrm>
          </p:grpSpPr>
          <p:sp>
            <p:nvSpPr>
              <p:cNvPr id="19471" name="Freeform 12">
                <a:extLst>
                  <a:ext uri="{FF2B5EF4-FFF2-40B4-BE49-F238E27FC236}">
                    <a16:creationId xmlns:a16="http://schemas.microsoft.com/office/drawing/2014/main" id="{1E982A60-7607-4941-A0EF-7B3B90797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2" name="Group 13">
                <a:extLst>
                  <a:ext uri="{FF2B5EF4-FFF2-40B4-BE49-F238E27FC236}">
                    <a16:creationId xmlns:a16="http://schemas.microsoft.com/office/drawing/2014/main" id="{B5BBD8E5-681B-4B50-ABC9-A6B2DAF95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19474" name="Freeform 14">
                  <a:extLst>
                    <a:ext uri="{FF2B5EF4-FFF2-40B4-BE49-F238E27FC236}">
                      <a16:creationId xmlns:a16="http://schemas.microsoft.com/office/drawing/2014/main" id="{D1746EBC-EF8E-4365-84AF-D25A07DAF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5" name="Freeform 15">
                  <a:extLst>
                    <a:ext uri="{FF2B5EF4-FFF2-40B4-BE49-F238E27FC236}">
                      <a16:creationId xmlns:a16="http://schemas.microsoft.com/office/drawing/2014/main" id="{36AA0888-15D4-4C46-A104-1546E48D6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6" name="Freeform 16">
                  <a:extLst>
                    <a:ext uri="{FF2B5EF4-FFF2-40B4-BE49-F238E27FC236}">
                      <a16:creationId xmlns:a16="http://schemas.microsoft.com/office/drawing/2014/main" id="{11D843D2-C190-4750-AEF7-6AC1F09B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7" name="Freeform 17">
                  <a:extLst>
                    <a:ext uri="{FF2B5EF4-FFF2-40B4-BE49-F238E27FC236}">
                      <a16:creationId xmlns:a16="http://schemas.microsoft.com/office/drawing/2014/main" id="{AFB30BAB-4778-4ACE-B263-D2A7BF244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8" name="Freeform 18">
                  <a:extLst>
                    <a:ext uri="{FF2B5EF4-FFF2-40B4-BE49-F238E27FC236}">
                      <a16:creationId xmlns:a16="http://schemas.microsoft.com/office/drawing/2014/main" id="{7A39BC5C-ACE6-4193-BA80-12834DE5B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19">
                  <a:extLst>
                    <a:ext uri="{FF2B5EF4-FFF2-40B4-BE49-F238E27FC236}">
                      <a16:creationId xmlns:a16="http://schemas.microsoft.com/office/drawing/2014/main" id="{B9497590-90CC-4191-AA8E-E54051649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3" name="Text Box 20">
                <a:extLst>
                  <a:ext uri="{FF2B5EF4-FFF2-40B4-BE49-F238E27FC236}">
                    <a16:creationId xmlns:a16="http://schemas.microsoft.com/office/drawing/2014/main" id="{995B5910-FA47-451F-AD54-FD12722FF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803" y="1979"/>
                <a:ext cx="72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19466" name="矩形 3">
            <a:extLst>
              <a:ext uri="{FF2B5EF4-FFF2-40B4-BE49-F238E27FC236}">
                <a16:creationId xmlns:a16="http://schemas.microsoft.com/office/drawing/2014/main" id="{62C9072D-8FBB-40B5-A8DD-91AD2ADC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051426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60C397AE-E27F-4A3B-B501-344FCB9DAC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8821B0-0FE1-4A37-ADA7-419740E1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19" y="3783892"/>
            <a:ext cx="7141572" cy="2040449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E497C9-E3A8-46FA-8418-4C3515B6A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>
            <a:extLst>
              <a:ext uri="{FF2B5EF4-FFF2-40B4-BE49-F238E27FC236}">
                <a16:creationId xmlns:a16="http://schemas.microsoft.com/office/drawing/2014/main" id="{F81867EA-6AFD-4BA1-A8C0-8074F9A3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9521"/>
            <a:ext cx="10403986" cy="33579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產生資料檔案前，所有須處理的表格 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必須已透過聯遞系統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4886" name="Rectangle 22">
            <a:extLst>
              <a:ext uri="{FF2B5EF4-FFF2-40B4-BE49-F238E27FC236}">
                <a16:creationId xmlns:a16="http://schemas.microsoft.com/office/drawing/2014/main" id="{DF303E70-9C3B-4CA8-A34C-A7B8AE38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7D5FC2E-EB91-47E2-BA5E-B2D8F253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DEC44514-CEB3-4820-B5A6-864BA28CAE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2ECB3C4-C940-49F8-BACB-ADECFCB4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875408"/>
            <a:ext cx="10648950" cy="2295525"/>
          </a:xfrm>
          <a:prstGeom prst="rect">
            <a:avLst/>
          </a:prstGeom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3BA2A6E4-A540-4AEC-B254-910A2A6E6D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8EC79D2A-FB36-4BEB-8060-BB9F43F3EB96}"/>
              </a:ext>
            </a:extLst>
          </p:cNvPr>
          <p:cNvGrpSpPr>
            <a:grpSpLocks/>
          </p:cNvGrpSpPr>
          <p:nvPr/>
        </p:nvGrpSpPr>
        <p:grpSpPr bwMode="auto">
          <a:xfrm>
            <a:off x="96044" y="4170933"/>
            <a:ext cx="1350962" cy="1287462"/>
            <a:chOff x="4528" y="2552"/>
            <a:chExt cx="768" cy="686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2D03070-0882-4D54-B4E2-33C22DD4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BC8B4182-21FE-4951-8AC6-1E350BA35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66E35CC3-31DF-45EA-A251-9EF67EA77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8">
                <a:extLst>
                  <a:ext uri="{FF2B5EF4-FFF2-40B4-BE49-F238E27FC236}">
                    <a16:creationId xmlns:a16="http://schemas.microsoft.com/office/drawing/2014/main" id="{550155D0-96E0-45C9-ABA9-97257EB1E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5A1949F9-9B58-42B1-8D6B-EE3A3B471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A5CB6278-14BF-4F00-BC06-30F907E7C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13C70E52-1E30-434C-B03F-D77141CBD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>
                  <a:extLst>
                    <a:ext uri="{FF2B5EF4-FFF2-40B4-BE49-F238E27FC236}">
                      <a16:creationId xmlns:a16="http://schemas.microsoft.com/office/drawing/2014/main" id="{E522EE71-4B94-42FA-87A6-CE1C2C89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>
                  <a:extLst>
                    <a:ext uri="{FF2B5EF4-FFF2-40B4-BE49-F238E27FC236}">
                      <a16:creationId xmlns:a16="http://schemas.microsoft.com/office/drawing/2014/main" id="{01DA7903-4D72-4DEA-B1DB-A90637875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6D1D4DBA-8EEF-4C65-AB56-45ED08A0A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Text Box 25">
                <a:extLst>
                  <a:ext uri="{FF2B5EF4-FFF2-40B4-BE49-F238E27FC236}">
                    <a16:creationId xmlns:a16="http://schemas.microsoft.com/office/drawing/2014/main" id="{00D706BD-5F06-46D3-89EB-55FEEA026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8D11238-2FD7-4F37-A2AE-9CB655319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6E239C4-FDFF-444F-944A-A4F33CEE52D3}"/>
              </a:ext>
            </a:extLst>
          </p:cNvPr>
          <p:cNvSpPr/>
          <p:nvPr/>
        </p:nvSpPr>
        <p:spPr bwMode="auto">
          <a:xfrm>
            <a:off x="9936152" y="5262774"/>
            <a:ext cx="938311" cy="89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6" name="Rectangle 12">
            <a:extLst>
              <a:ext uri="{FF2B5EF4-FFF2-40B4-BE49-F238E27FC236}">
                <a16:creationId xmlns:a16="http://schemas.microsoft.com/office/drawing/2014/main" id="{031C7060-117A-4F8A-8EB8-57CF44DC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37AA2FE9-1F08-49A8-BFB6-3D4B0DC4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8C1890-4BD0-4510-AEF0-06D612755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>
                <a:solidFill>
                  <a:schemeClr val="tx1"/>
                </a:solidFill>
              </a:rPr>
              <a:t>預備後預覽報告，報告包括所有學生名次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E150C6-E889-45B4-954C-F79252DE7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D154F009-16C9-405C-A323-09F797A729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9595747-D414-4A17-AECB-911D03D695AF}"/>
              </a:ext>
            </a:extLst>
          </p:cNvPr>
          <p:cNvGrpSpPr/>
          <p:nvPr/>
        </p:nvGrpSpPr>
        <p:grpSpPr>
          <a:xfrm>
            <a:off x="1176231" y="2495676"/>
            <a:ext cx="8831432" cy="2190195"/>
            <a:chOff x="1286762" y="2214324"/>
            <a:chExt cx="8831432" cy="219019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824F4C4-A393-48EC-9E3D-A8E579FEA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6762" y="2214324"/>
              <a:ext cx="8831432" cy="2190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AEE08462-2322-476A-B6F6-C1173567B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727" y="3106341"/>
              <a:ext cx="595312" cy="62159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5" name="AutoShape 10">
            <a:extLst>
              <a:ext uri="{FF2B5EF4-FFF2-40B4-BE49-F238E27FC236}">
                <a16:creationId xmlns:a16="http://schemas.microsoft.com/office/drawing/2014/main" id="{3458122D-6C75-4504-B320-90EE47116D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2E6DCD-9EA9-4093-B36A-D1B2D63A0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7" y="3499812"/>
            <a:ext cx="5467927" cy="279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90EADF4A-474E-4C5D-9ACA-20B05731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62A4CF2E-6256-4AAD-9DF2-72241E956C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5F4472-866B-491F-B957-93D43A80FEDB}"/>
              </a:ext>
            </a:extLst>
          </p:cNvPr>
          <p:cNvGrpSpPr/>
          <p:nvPr/>
        </p:nvGrpSpPr>
        <p:grpSpPr>
          <a:xfrm>
            <a:off x="638544" y="1367050"/>
            <a:ext cx="8445245" cy="2263056"/>
            <a:chOff x="487819" y="1316808"/>
            <a:chExt cx="8445245" cy="226305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CAC3C21-E17E-475A-9164-111C5B4A8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819" y="1316808"/>
              <a:ext cx="8445245" cy="2263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6E1A9296-1A98-4891-8961-18707D6E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91" y="3111500"/>
              <a:ext cx="664395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59B364BB-7044-4451-A334-097210B0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15" y="1932123"/>
              <a:ext cx="547161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A9CCA10-5EFA-4EE4-8BEA-1A879E51BD7A}"/>
              </a:ext>
            </a:extLst>
          </p:cNvPr>
          <p:cNvGrpSpPr/>
          <p:nvPr/>
        </p:nvGrpSpPr>
        <p:grpSpPr>
          <a:xfrm>
            <a:off x="1757299" y="3630106"/>
            <a:ext cx="7834525" cy="2061351"/>
            <a:chOff x="2930723" y="2549188"/>
            <a:chExt cx="7834525" cy="206135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EFAB5FA-3CC6-404D-B796-5726F2401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723" y="2549188"/>
              <a:ext cx="7834525" cy="206135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B8B4D876-2F9F-4BCA-A05F-8BD9B6B2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02" y="4146480"/>
              <a:ext cx="664395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1" name="AutoShape 25">
            <a:extLst>
              <a:ext uri="{FF2B5EF4-FFF2-40B4-BE49-F238E27FC236}">
                <a16:creationId xmlns:a16="http://schemas.microsoft.com/office/drawing/2014/main" id="{D68345D3-8B7B-4A18-BDF4-EE0C1333647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79772" y="3825607"/>
            <a:ext cx="852058" cy="8943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D5066199-516C-4471-BCC1-A1AC28C1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064" y="4437261"/>
            <a:ext cx="1245316" cy="4470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23">
            <a:extLst>
              <a:ext uri="{FF2B5EF4-FFF2-40B4-BE49-F238E27FC236}">
                <a16:creationId xmlns:a16="http://schemas.microsoft.com/office/drawing/2014/main" id="{FE55E253-20CD-40AC-9671-9149973A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5455" b="4808"/>
          <a:stretch>
            <a:fillRect/>
          </a:stretch>
        </p:blipFill>
        <p:spPr bwMode="auto">
          <a:xfrm>
            <a:off x="10996319" y="4285013"/>
            <a:ext cx="83181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E00A7F5-59CC-4A07-9D1D-24F59B51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68" name="Rectangle 32">
            <a:extLst>
              <a:ext uri="{FF2B5EF4-FFF2-40B4-BE49-F238E27FC236}">
                <a16:creationId xmlns:a16="http://schemas.microsoft.com/office/drawing/2014/main" id="{C63DE1F6-F693-4CB7-9D08-B8991C8F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8474" y="1623971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566E6F1A-6E31-449E-9A63-4A72ECE4F8DC}"/>
              </a:ext>
            </a:extLst>
          </p:cNvPr>
          <p:cNvSpPr txBox="1">
            <a:spLocks/>
          </p:cNvSpPr>
          <p:nvPr/>
        </p:nvSpPr>
        <p:spPr bwMode="auto">
          <a:xfrm>
            <a:off x="2072786" y="271659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zh-TW" altLang="en-US" sz="3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AAE067D9-5DB2-47C3-B82B-88485E6DC9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C0B90F-347F-462B-99D4-58A98ECF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5" y="1862179"/>
            <a:ext cx="6695057" cy="250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AutoShape 10">
            <a:extLst>
              <a:ext uri="{FF2B5EF4-FFF2-40B4-BE49-F238E27FC236}">
                <a16:creationId xmlns:a16="http://schemas.microsoft.com/office/drawing/2014/main" id="{C2D39F2F-B9A1-4354-B389-EC2E8CF7DD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03360" y="-395855"/>
            <a:ext cx="504825" cy="37639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Tahoma" panose="020B0604030504040204" pitchFamily="34" charset="0"/>
              </a:rPr>
              <a:t>寄發信息</a:t>
            </a:r>
            <a:endParaRPr lang="en-GB" altLang="zh-TW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C54D5322-FD20-4C81-9138-EA983854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953" y="2857300"/>
            <a:ext cx="1415772" cy="830997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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點選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寄發信息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35D1BA-3AA7-4396-93F5-D3E9EFAD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03" y="1874598"/>
            <a:ext cx="4353460" cy="369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 Box 15">
            <a:extLst>
              <a:ext uri="{FF2B5EF4-FFF2-40B4-BE49-F238E27FC236}">
                <a16:creationId xmlns:a16="http://schemas.microsoft.com/office/drawing/2014/main" id="{BE202F1D-AD22-40AB-AAC7-5018B454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338" y="1643765"/>
            <a:ext cx="1731644" cy="461665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 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按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[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傳送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]</a:t>
            </a:r>
            <a:endParaRPr lang="zh-TW" altLang="en-US" sz="2400" dirty="0">
              <a:solidFill>
                <a:schemeClr val="tx1"/>
              </a:solidFill>
              <a:latin typeface="Tahoma" panose="020B0604030504040204" pitchFamily="34" charset="0"/>
              <a:sym typeface="Wingdings 2" panose="05020102010507070707" pitchFamily="18" charset="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036680-4521-4D8E-8245-DD6C1858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7" y="4603080"/>
            <a:ext cx="4423685" cy="166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Box 15">
            <a:extLst>
              <a:ext uri="{FF2B5EF4-FFF2-40B4-BE49-F238E27FC236}">
                <a16:creationId xmlns:a16="http://schemas.microsoft.com/office/drawing/2014/main" id="{E0859AEC-F406-4EE6-A35C-2F512F48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060" y="5603613"/>
            <a:ext cx="3025943" cy="830997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 </a:t>
            </a:r>
            <a:r>
              <a:rPr kumimoji="1" lang="zh-TW" altLang="en-US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輸入學校密碼匙，按</a:t>
            </a: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[</a:t>
            </a:r>
            <a:r>
              <a:rPr kumimoji="1" lang="zh-TW" altLang="en-US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傳送</a:t>
            </a: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]</a:t>
            </a:r>
            <a:endParaRPr kumimoji="1" lang="zh-TW" altLang="en-US" sz="2400" dirty="0">
              <a:solidFill>
                <a:schemeClr val="tx1"/>
              </a:solidFill>
              <a:latin typeface="Tahoma" panose="020B0604030504040204" pitchFamily="34" charset="0"/>
              <a:sym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3DC287-44FD-46D8-B280-42F703EA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44A8772-2065-47EE-A519-027AF8E9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31666" y="1234281"/>
            <a:ext cx="8229600" cy="4389437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  <a:p>
            <a:pPr marL="0" indent="0">
              <a:buNone/>
              <a:defRPr/>
            </a:pPr>
            <a:endParaRPr lang="en-US" altLang="zh-TW" dirty="0"/>
          </a:p>
          <a:p>
            <a:pPr marL="0" indent="0" algn="ctr">
              <a:buNone/>
              <a:defRPr/>
            </a:pPr>
            <a:r>
              <a:rPr lang="zh-TW" alt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完</a:t>
            </a:r>
            <a:endParaRPr lang="zh-HK" alt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2">
            <a:extLst>
              <a:ext uri="{FF2B5EF4-FFF2-40B4-BE49-F238E27FC236}">
                <a16:creationId xmlns:a16="http://schemas.microsoft.com/office/drawing/2014/main" id="{6DB76AD8-46E3-42A1-B24F-EBD22BE25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第二階段預備工作（二）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926105B-702E-435E-831A-DAA47449E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436976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整理學生資料，完成新生入學及學生離校；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交妥學生資料表格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中四學位安排進行期間，不可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更改學生本學年的在學紀錄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新增（註冊）／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 中三級學生</a:t>
            </a: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轉移中三級學生到其他級別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lvl="1"/>
            <a:endParaRPr lang="en-GB" altLang="zh-HK" sz="19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E13FF5-2911-461E-8FCE-E774ED80C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sp>
        <p:nvSpPr>
          <p:cNvPr id="20484" name="Text Box 13">
            <a:extLst>
              <a:ext uri="{FF2B5EF4-FFF2-40B4-BE49-F238E27FC236}">
                <a16:creationId xmlns:a16="http://schemas.microsoft.com/office/drawing/2014/main" id="{01A2593B-C5EA-44E7-BF78-06F0D080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6" y="5390314"/>
            <a:ext cx="8759762" cy="892552"/>
          </a:xfrm>
          <a:prstGeom prst="rect">
            <a:avLst/>
          </a:prstGeom>
          <a:solidFill>
            <a:srgbClr val="F3FFF3"/>
          </a:solidFill>
          <a:ln w="9525">
            <a:solidFill>
              <a:srgbClr val="008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如有需要，使用者可到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學位分配 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&gt;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中四學位安排 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&gt;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重設，按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[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確定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]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，以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重設已預備的中四學位安排資料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。</a:t>
            </a:r>
            <a:endParaRPr lang="en-GB" altLang="zh-HK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9EDF4E26-52FA-4CD7-93AA-8D87AD5F74C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91F589-5472-4109-8684-9B8ECEA1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10024"/>
            <a:ext cx="4966677" cy="110155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5C8223B-6B84-421D-88AD-8CE5342483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9909" y="4192803"/>
            <a:ext cx="5146431" cy="10334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271C73-8B38-4F32-B6B5-1B1D612D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56" y="1509713"/>
            <a:ext cx="2305050" cy="4524375"/>
          </a:xfrm>
          <a:prstGeom prst="rect">
            <a:avLst/>
          </a:prstGeom>
        </p:spPr>
      </p:pic>
      <p:sp>
        <p:nvSpPr>
          <p:cNvPr id="21509" name="Rectangle 2">
            <a:extLst>
              <a:ext uri="{FF2B5EF4-FFF2-40B4-BE49-F238E27FC236}">
                <a16:creationId xmlns:a16="http://schemas.microsoft.com/office/drawing/2014/main" id="{8992C225-E3F6-457E-A858-03A3F0282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80D6342-85ED-4E9D-A80F-A47959A05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199" y="1509713"/>
            <a:ext cx="7563059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開始新年度的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</a:t>
            </a:r>
            <a:r>
              <a:rPr lang="zh-TW" altLang="en-US" dirty="0">
                <a:solidFill>
                  <a:schemeClr val="tx1"/>
                </a:solidFill>
              </a:rPr>
              <a:t>學位安排流程前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</a:t>
            </a:r>
            <a:r>
              <a:rPr lang="zh-TW" altLang="en-US" dirty="0">
                <a:solidFill>
                  <a:schemeClr val="tx1"/>
                </a:solidFill>
              </a:rPr>
              <a:t>先</a:t>
            </a:r>
            <a:r>
              <a:rPr lang="zh-TW" altLang="en-US" dirty="0">
                <a:solidFill>
                  <a:srgbClr val="7030A0"/>
                </a:solidFill>
              </a:rPr>
              <a:t>結束現有年度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到 </a:t>
            </a:r>
            <a:r>
              <a:rPr lang="zh-TW" altLang="en-US" dirty="0">
                <a:solidFill>
                  <a:srgbClr val="7030A0"/>
                </a:solidFill>
              </a:rPr>
              <a:t>學位分配  </a:t>
            </a:r>
            <a:r>
              <a:rPr lang="en-US" altLang="zh-TW" dirty="0">
                <a:solidFill>
                  <a:srgbClr val="7030A0"/>
                </a:solidFill>
              </a:rPr>
              <a:t>&gt;  </a:t>
            </a:r>
            <a:r>
              <a:rPr lang="zh-TW" altLang="en-US" dirty="0">
                <a:solidFill>
                  <a:srgbClr val="7030A0"/>
                </a:solidFill>
              </a:rPr>
              <a:t>中四學位安排 </a:t>
            </a:r>
            <a:r>
              <a:rPr lang="en-US" altLang="zh-TW" dirty="0">
                <a:solidFill>
                  <a:srgbClr val="7030A0"/>
                </a:solidFill>
              </a:rPr>
              <a:t>&gt;  </a:t>
            </a:r>
            <a:r>
              <a:rPr lang="zh-TW" altLang="en-US" dirty="0">
                <a:solidFill>
                  <a:srgbClr val="7030A0"/>
                </a:solidFill>
              </a:rPr>
              <a:t>結束現有年度</a:t>
            </a:r>
            <a:r>
              <a:rPr lang="zh-TW" altLang="en-US" dirty="0">
                <a:solidFill>
                  <a:schemeClr val="tx1"/>
                </a:solidFill>
              </a:rPr>
              <a:t>，按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b="1" dirty="0">
                <a:solidFill>
                  <a:schemeClr val="tx1"/>
                </a:solidFill>
              </a:rPr>
              <a:t>確定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r>
              <a:rPr lang="zh-TW" altLang="en-US" dirty="0">
                <a:solidFill>
                  <a:schemeClr val="tx1"/>
                </a:solidFill>
              </a:rPr>
              <a:t>，然後回到年度流程開始現學年的中四學位安排程序</a:t>
            </a:r>
          </a:p>
        </p:txBody>
      </p:sp>
      <p:grpSp>
        <p:nvGrpSpPr>
          <p:cNvPr id="21510" name="Group 14">
            <a:extLst>
              <a:ext uri="{FF2B5EF4-FFF2-40B4-BE49-F238E27FC236}">
                <a16:creationId xmlns:a16="http://schemas.microsoft.com/office/drawing/2014/main" id="{28C0B3BA-D776-4757-9937-84B429939197}"/>
              </a:ext>
            </a:extLst>
          </p:cNvPr>
          <p:cNvGrpSpPr>
            <a:grpSpLocks/>
          </p:cNvGrpSpPr>
          <p:nvPr/>
        </p:nvGrpSpPr>
        <p:grpSpPr bwMode="auto">
          <a:xfrm>
            <a:off x="1652500" y="3953669"/>
            <a:ext cx="1014412" cy="982662"/>
            <a:chOff x="4528" y="2552"/>
            <a:chExt cx="768" cy="686"/>
          </a:xfrm>
        </p:grpSpPr>
        <p:sp>
          <p:nvSpPr>
            <p:cNvPr id="21514" name="Freeform 15">
              <a:extLst>
                <a:ext uri="{FF2B5EF4-FFF2-40B4-BE49-F238E27FC236}">
                  <a16:creationId xmlns:a16="http://schemas.microsoft.com/office/drawing/2014/main" id="{B7C433BF-4DF2-4DCE-BDDA-DB6FB53E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5" name="Group 16">
              <a:extLst>
                <a:ext uri="{FF2B5EF4-FFF2-40B4-BE49-F238E27FC236}">
                  <a16:creationId xmlns:a16="http://schemas.microsoft.com/office/drawing/2014/main" id="{76AC3B93-1F6B-4ADF-A78E-E9580718F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1516" name="Freeform 17">
                <a:extLst>
                  <a:ext uri="{FF2B5EF4-FFF2-40B4-BE49-F238E27FC236}">
                    <a16:creationId xmlns:a16="http://schemas.microsoft.com/office/drawing/2014/main" id="{1AD3EBFE-378E-482D-ADA0-4D8D01893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17" name="Group 18">
                <a:extLst>
                  <a:ext uri="{FF2B5EF4-FFF2-40B4-BE49-F238E27FC236}">
                    <a16:creationId xmlns:a16="http://schemas.microsoft.com/office/drawing/2014/main" id="{FE0A529B-4892-4B6D-811F-B21195537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1519" name="Freeform 19">
                  <a:extLst>
                    <a:ext uri="{FF2B5EF4-FFF2-40B4-BE49-F238E27FC236}">
                      <a16:creationId xmlns:a16="http://schemas.microsoft.com/office/drawing/2014/main" id="{0D63508D-DB00-4510-AA8E-DF15CF05F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Freeform 20">
                  <a:extLst>
                    <a:ext uri="{FF2B5EF4-FFF2-40B4-BE49-F238E27FC236}">
                      <a16:creationId xmlns:a16="http://schemas.microsoft.com/office/drawing/2014/main" id="{933A6A54-11C4-415C-8CF5-B71BE49FE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1" name="Freeform 21">
                  <a:extLst>
                    <a:ext uri="{FF2B5EF4-FFF2-40B4-BE49-F238E27FC236}">
                      <a16:creationId xmlns:a16="http://schemas.microsoft.com/office/drawing/2014/main" id="{F62B0F4B-E0BD-412D-9227-79E31C993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22">
                  <a:extLst>
                    <a:ext uri="{FF2B5EF4-FFF2-40B4-BE49-F238E27FC236}">
                      <a16:creationId xmlns:a16="http://schemas.microsoft.com/office/drawing/2014/main" id="{72B75DCD-2F47-41BA-B10E-E3E428634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Freeform 23">
                  <a:extLst>
                    <a:ext uri="{FF2B5EF4-FFF2-40B4-BE49-F238E27FC236}">
                      <a16:creationId xmlns:a16="http://schemas.microsoft.com/office/drawing/2014/main" id="{21E6FD50-40EA-4DA3-8CF9-2C08E379B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Freeform 24">
                  <a:extLst>
                    <a:ext uri="{FF2B5EF4-FFF2-40B4-BE49-F238E27FC236}">
                      <a16:creationId xmlns:a16="http://schemas.microsoft.com/office/drawing/2014/main" id="{2E1EDE6C-240B-4D85-9C5F-2B47636F2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8" name="Text Box 25">
                <a:extLst>
                  <a:ext uri="{FF2B5EF4-FFF2-40B4-BE49-F238E27FC236}">
                    <a16:creationId xmlns:a16="http://schemas.microsoft.com/office/drawing/2014/main" id="{B3394025-5E15-4757-B514-6B3931AE1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1967"/>
                <a:ext cx="72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1511" name="文字方塊 1">
            <a:extLst>
              <a:ext uri="{FF2B5EF4-FFF2-40B4-BE49-F238E27FC236}">
                <a16:creationId xmlns:a16="http://schemas.microsoft.com/office/drawing/2014/main" id="{C0457CD1-ECC9-47D3-AE01-48E30991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524" y="4031404"/>
            <a:ext cx="5268822" cy="892552"/>
          </a:xfrm>
          <a:prstGeom prst="rect">
            <a:avLst/>
          </a:prstGeom>
          <a:solidFill>
            <a:srgbClr val="FFEBEB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b="1" dirty="0">
                <a:solidFill>
                  <a:srgbClr val="FF0000"/>
                </a:solidFill>
                <a:latin typeface="Tahoma" panose="020B0604030504040204" pitchFamily="34" charset="0"/>
              </a:rPr>
              <a:t>系統會清除所有中四學位安排資料和其資料狀態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FC118B7D-CC4A-49DF-9D26-DDC0446870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A7E950-57F8-4B4F-AA1A-FE75FAD8E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0">
            <a:extLst>
              <a:ext uri="{FF2B5EF4-FFF2-40B4-BE49-F238E27FC236}">
                <a16:creationId xmlns:a16="http://schemas.microsoft.com/office/drawing/2014/main" id="{CB7CB65C-CEFF-48B1-8C6D-F607CF64BAC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522900" y="-1089621"/>
            <a:ext cx="581025" cy="552767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開始中四學位安排流程</a:t>
            </a:r>
          </a:p>
        </p:txBody>
      </p:sp>
      <p:sp>
        <p:nvSpPr>
          <p:cNvPr id="22536" name="Text Box 28">
            <a:extLst>
              <a:ext uri="{FF2B5EF4-FFF2-40B4-BE49-F238E27FC236}">
                <a16:creationId xmlns:a16="http://schemas.microsoft.com/office/drawing/2014/main" id="{E04A9A36-8A2F-4C4E-A514-798D544D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739" y="1403543"/>
            <a:ext cx="1139825" cy="584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六月</a:t>
            </a:r>
          </a:p>
        </p:txBody>
      </p:sp>
      <p:grpSp>
        <p:nvGrpSpPr>
          <p:cNvPr id="22541" name="Group 14">
            <a:extLst>
              <a:ext uri="{FF2B5EF4-FFF2-40B4-BE49-F238E27FC236}">
                <a16:creationId xmlns:a16="http://schemas.microsoft.com/office/drawing/2014/main" id="{06F11F26-6B01-45A1-BCE8-1344AE45933F}"/>
              </a:ext>
            </a:extLst>
          </p:cNvPr>
          <p:cNvGrpSpPr>
            <a:grpSpLocks/>
          </p:cNvGrpSpPr>
          <p:nvPr/>
        </p:nvGrpSpPr>
        <p:grpSpPr bwMode="auto">
          <a:xfrm>
            <a:off x="10026332" y="4341230"/>
            <a:ext cx="1350962" cy="1287462"/>
            <a:chOff x="4528" y="2552"/>
            <a:chExt cx="768" cy="686"/>
          </a:xfrm>
        </p:grpSpPr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id="{D7E1342F-590B-473A-82C6-87C1A1AE8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4" name="Group 16">
              <a:extLst>
                <a:ext uri="{FF2B5EF4-FFF2-40B4-BE49-F238E27FC236}">
                  <a16:creationId xmlns:a16="http://schemas.microsoft.com/office/drawing/2014/main" id="{0E5433D7-EDA2-4A80-B515-6FD678A2F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2545" name="Freeform 17">
                <a:extLst>
                  <a:ext uri="{FF2B5EF4-FFF2-40B4-BE49-F238E27FC236}">
                    <a16:creationId xmlns:a16="http://schemas.microsoft.com/office/drawing/2014/main" id="{CFC0D988-2EB7-43C3-9ED4-ED440F66F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6" name="Group 18">
                <a:extLst>
                  <a:ext uri="{FF2B5EF4-FFF2-40B4-BE49-F238E27FC236}">
                    <a16:creationId xmlns:a16="http://schemas.microsoft.com/office/drawing/2014/main" id="{8F64E22B-025D-414B-A2CE-67EE4E9E6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2548" name="Freeform 19">
                  <a:extLst>
                    <a:ext uri="{FF2B5EF4-FFF2-40B4-BE49-F238E27FC236}">
                      <a16:creationId xmlns:a16="http://schemas.microsoft.com/office/drawing/2014/main" id="{6DCF6C37-699A-4429-B529-2E1210C24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9" name="Freeform 20">
                  <a:extLst>
                    <a:ext uri="{FF2B5EF4-FFF2-40B4-BE49-F238E27FC236}">
                      <a16:creationId xmlns:a16="http://schemas.microsoft.com/office/drawing/2014/main" id="{EC49D30C-801C-459C-A1C1-2E7FACD5F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Freeform 21">
                  <a:extLst>
                    <a:ext uri="{FF2B5EF4-FFF2-40B4-BE49-F238E27FC236}">
                      <a16:creationId xmlns:a16="http://schemas.microsoft.com/office/drawing/2014/main" id="{B6C58F1C-9A30-46A8-A009-6CACCFD26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Freeform 22">
                  <a:extLst>
                    <a:ext uri="{FF2B5EF4-FFF2-40B4-BE49-F238E27FC236}">
                      <a16:creationId xmlns:a16="http://schemas.microsoft.com/office/drawing/2014/main" id="{A7BD773E-B20B-4208-99D3-56E2074F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Freeform 23">
                  <a:extLst>
                    <a:ext uri="{FF2B5EF4-FFF2-40B4-BE49-F238E27FC236}">
                      <a16:creationId xmlns:a16="http://schemas.microsoft.com/office/drawing/2014/main" id="{9C7266C4-A795-4292-A9A9-0588293F2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3" name="Freeform 24">
                  <a:extLst>
                    <a:ext uri="{FF2B5EF4-FFF2-40B4-BE49-F238E27FC236}">
                      <a16:creationId xmlns:a16="http://schemas.microsoft.com/office/drawing/2014/main" id="{857D453D-FA1D-4779-8232-8EB81C57C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47" name="Text Box 25">
                <a:extLst>
                  <a:ext uri="{FF2B5EF4-FFF2-40B4-BE49-F238E27FC236}">
                    <a16:creationId xmlns:a16="http://schemas.microsoft.com/office/drawing/2014/main" id="{84397257-26A6-47B9-80B5-1EC395342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7" name="標題 1">
            <a:extLst>
              <a:ext uri="{FF2B5EF4-FFF2-40B4-BE49-F238E27FC236}">
                <a16:creationId xmlns:a16="http://schemas.microsoft.com/office/drawing/2014/main" id="{755675A1-6C7C-4F41-879C-83D5D454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99BFFE2-4270-4ABA-B1F1-4E1E7B3F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37935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zh-TW" altLang="en-US" dirty="0">
                <a:solidFill>
                  <a:srgbClr val="FF0000"/>
                </a:solidFill>
              </a:rPr>
              <a:t>按 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zh-TW" altLang="en-US" dirty="0">
                <a:solidFill>
                  <a:srgbClr val="FF0000"/>
                </a:solidFill>
              </a:rPr>
              <a:t>確定</a:t>
            </a:r>
            <a:r>
              <a:rPr lang="en-US" altLang="zh-TW" dirty="0">
                <a:solidFill>
                  <a:srgbClr val="FF0000"/>
                </a:solidFill>
              </a:rPr>
              <a:t>] </a:t>
            </a:r>
            <a:r>
              <a:rPr lang="zh-TW" altLang="en-US" dirty="0">
                <a:solidFill>
                  <a:srgbClr val="FF0000"/>
                </a:solidFill>
              </a:rPr>
              <a:t>後，須交學生名次的學校才需要完成程序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至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CA43DC-EAA2-4239-9C55-F9C640BA2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698E37A-D5D0-4919-A0C5-AE4ED4127441}"/>
              </a:ext>
            </a:extLst>
          </p:cNvPr>
          <p:cNvGrpSpPr/>
          <p:nvPr/>
        </p:nvGrpSpPr>
        <p:grpSpPr>
          <a:xfrm>
            <a:off x="2451336" y="2192078"/>
            <a:ext cx="6549384" cy="2149152"/>
            <a:chOff x="1350508" y="1759792"/>
            <a:chExt cx="9229725" cy="2647950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0AB99478-DDE2-4365-844A-60A64FDE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0508" y="1759792"/>
              <a:ext cx="9229725" cy="2647950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AD4AA87-5B13-40C5-A440-3B3DF3BDB79A}"/>
                </a:ext>
              </a:extLst>
            </p:cNvPr>
            <p:cNvSpPr/>
            <p:nvPr/>
          </p:nvSpPr>
          <p:spPr bwMode="auto">
            <a:xfrm>
              <a:off x="1350508" y="2985796"/>
              <a:ext cx="832855" cy="5131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34" name="Text Box 47">
            <a:extLst>
              <a:ext uri="{FF2B5EF4-FFF2-40B4-BE49-F238E27FC236}">
                <a16:creationId xmlns:a16="http://schemas.microsoft.com/office/drawing/2014/main" id="{C94A637A-8E8E-456F-85C6-926E0E05B6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034886D-259A-4B14-9220-D8160D93B845}"/>
              </a:ext>
            </a:extLst>
          </p:cNvPr>
          <p:cNvSpPr/>
          <p:nvPr/>
        </p:nvSpPr>
        <p:spPr bwMode="auto">
          <a:xfrm>
            <a:off x="251864" y="3970024"/>
            <a:ext cx="938311" cy="89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11">
            <a:extLst>
              <a:ext uri="{FF2B5EF4-FFF2-40B4-BE49-F238E27FC236}">
                <a16:creationId xmlns:a16="http://schemas.microsoft.com/office/drawing/2014/main" id="{A70F4D59-A814-493A-B1BB-CE10C89F121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51413" y="-354012"/>
            <a:ext cx="457200" cy="37528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刪除學生報名紀錄</a:t>
            </a: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8" name="Rectangle 38">
            <a:extLst>
              <a:ext uri="{FF2B5EF4-FFF2-40B4-BE49-F238E27FC236}">
                <a16:creationId xmlns:a16="http://schemas.microsoft.com/office/drawing/2014/main" id="{74D9C266-176B-4BE5-8918-616AB960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5295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7155F7-CCB7-4FC4-A8F8-C60B611B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263690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56C3B4B8-0943-427C-A45E-E4ECDB7BAFD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1AFAC81-EEBC-48C1-9CC6-44EB64796504}"/>
              </a:ext>
            </a:extLst>
          </p:cNvPr>
          <p:cNvGrpSpPr/>
          <p:nvPr/>
        </p:nvGrpSpPr>
        <p:grpSpPr>
          <a:xfrm>
            <a:off x="3055894" y="1955968"/>
            <a:ext cx="6641743" cy="3985047"/>
            <a:chOff x="3812381" y="2302977"/>
            <a:chExt cx="6641743" cy="398504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01836FB-6CA0-44DD-908B-DFA023B1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381" y="2302977"/>
              <a:ext cx="6641743" cy="3985047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ABB773D-6ADE-4871-8A1D-1996A6960952}"/>
                </a:ext>
              </a:extLst>
            </p:cNvPr>
            <p:cNvSpPr/>
            <p:nvPr/>
          </p:nvSpPr>
          <p:spPr bwMode="auto">
            <a:xfrm>
              <a:off x="3900105" y="4681170"/>
              <a:ext cx="643846" cy="33159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C72C501F-F05C-4AA6-A6DE-6C114F36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5650" y="2930411"/>
            <a:ext cx="2217818" cy="2092881"/>
          </a:xfrm>
          <a:prstGeom prst="rect">
            <a:avLst/>
          </a:prstGeom>
          <a:solidFill>
            <a:srgbClr val="F3FFF3"/>
          </a:solidFill>
          <a:ln w="9525">
            <a:solidFill>
              <a:srgbClr val="008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所有在校中三學生均預設參加中四學位安排，已離校者除外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E49F427-DB43-4833-9451-AA825F124F21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0772" y="2936535"/>
            <a:ext cx="644589" cy="21876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C355D3F-D3CD-480C-A13F-922F11D7498E}"/>
              </a:ext>
            </a:extLst>
          </p:cNvPr>
          <p:cNvGrpSpPr/>
          <p:nvPr/>
        </p:nvGrpSpPr>
        <p:grpSpPr>
          <a:xfrm>
            <a:off x="422032" y="2270595"/>
            <a:ext cx="2711250" cy="3085176"/>
            <a:chOff x="434380" y="2270595"/>
            <a:chExt cx="2698901" cy="3085176"/>
          </a:xfrm>
          <a:solidFill>
            <a:srgbClr val="F3FFF3"/>
          </a:solidFill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AF9233EB-C49F-42F7-A878-321879087BDF}"/>
                </a:ext>
              </a:extLst>
            </p:cNvPr>
            <p:cNvCxnSpPr/>
            <p:nvPr/>
          </p:nvCxnSpPr>
          <p:spPr bwMode="auto">
            <a:xfrm>
              <a:off x="1949380" y="3994064"/>
              <a:ext cx="1106514" cy="1361707"/>
            </a:xfrm>
            <a:prstGeom prst="straightConnector1">
              <a:avLst/>
            </a:prstGeom>
            <a:grp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61" name="Text Box 48">
              <a:extLst>
                <a:ext uri="{FF2B5EF4-FFF2-40B4-BE49-F238E27FC236}">
                  <a16:creationId xmlns:a16="http://schemas.microsoft.com/office/drawing/2014/main" id="{48580919-6FA6-469A-8DBF-6737F2664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80" y="2270595"/>
              <a:ext cx="1972259" cy="2893100"/>
            </a:xfrm>
            <a:prstGeom prst="rect">
              <a:avLst/>
            </a:prstGeom>
            <a:grp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如有需要，用戶可</a:t>
              </a:r>
              <a:r>
                <a:rPr lang="zh-TW" altLang="en-US" sz="2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選取並刪除</a:t>
              </a:r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學生紀錄，該學生將不會參加中四學位安排</a:t>
              </a:r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F7098BDC-FE8D-46A9-87FB-E1B4A15185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27764" y="4441321"/>
              <a:ext cx="705517" cy="117274"/>
            </a:xfrm>
            <a:prstGeom prst="straightConnector1">
              <a:avLst/>
            </a:prstGeom>
            <a:grp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43756445-93A6-4E78-84F2-D508D97B5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1CA74CD-8662-4C94-B734-B5C6CAAFC6C7}"/>
              </a:ext>
            </a:extLst>
          </p:cNvPr>
          <p:cNvSpPr/>
          <p:nvPr/>
        </p:nvSpPr>
        <p:spPr bwMode="auto">
          <a:xfrm>
            <a:off x="1574607" y="5328065"/>
            <a:ext cx="938311" cy="89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9">
            <a:extLst>
              <a:ext uri="{FF2B5EF4-FFF2-40B4-BE49-F238E27FC236}">
                <a16:creationId xmlns:a16="http://schemas.microsoft.com/office/drawing/2014/main" id="{27CBF620-1CF4-4B57-8C09-779EA466542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65826" y="-1933574"/>
            <a:ext cx="492125" cy="702310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重設中四學位安排學生報名紀錄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866" name="Rectangle 18">
            <a:extLst>
              <a:ext uri="{FF2B5EF4-FFF2-40B4-BE49-F238E27FC236}">
                <a16:creationId xmlns:a16="http://schemas.microsoft.com/office/drawing/2014/main" id="{4B5744FE-0966-4C37-8419-3C4F07195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42" y="1824039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098EFC9-94EA-44E3-A2CA-B147A224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263690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4022A0F9-7FF6-4C1A-848A-D0975F2D0E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527FF0-486D-4F52-9956-96BA1709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2" y="2028798"/>
            <a:ext cx="80486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F42FF1-CC49-4F0D-91F6-100A53E9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88" y="4455972"/>
            <a:ext cx="44577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ADEE75-EBA7-44D6-BB05-E7AA9ED56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C0122C-4D9F-4086-82E5-3AB7E51F6889}"/>
              </a:ext>
            </a:extLst>
          </p:cNvPr>
          <p:cNvSpPr/>
          <p:nvPr/>
        </p:nvSpPr>
        <p:spPr bwMode="auto">
          <a:xfrm>
            <a:off x="1522412" y="5415143"/>
            <a:ext cx="938311" cy="89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23425A6-4BA1-46DD-B69D-16FCDFDA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FA506E7-34FF-4958-A821-0DA8ED540E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951842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必須先匯入</a:t>
            </a:r>
            <a:r>
              <a:rPr lang="zh-TW" altLang="en-US" b="1" dirty="0">
                <a:solidFill>
                  <a:schemeClr val="tx1"/>
                </a:solidFill>
              </a:rPr>
              <a:t>中四學位安排限額資料檔</a:t>
            </a:r>
            <a:r>
              <a:rPr lang="en-US" altLang="zh-TW" b="1" dirty="0">
                <a:solidFill>
                  <a:schemeClr val="tx1"/>
                </a:solidFill>
              </a:rPr>
              <a:t>SFQTAINF.DAT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/>
          </a:p>
        </p:txBody>
      </p:sp>
      <p:sp>
        <p:nvSpPr>
          <p:cNvPr id="25603" name="AutoShape 8">
            <a:extLst>
              <a:ext uri="{FF2B5EF4-FFF2-40B4-BE49-F238E27FC236}">
                <a16:creationId xmlns:a16="http://schemas.microsoft.com/office/drawing/2014/main" id="{BCB83AF0-BDA3-4672-B9E5-D90E09097B0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25" name="Rectangle 17">
            <a:extLst>
              <a:ext uri="{FF2B5EF4-FFF2-40B4-BE49-F238E27FC236}">
                <a16:creationId xmlns:a16="http://schemas.microsoft.com/office/drawing/2014/main" id="{C9ACBA72-8884-4C48-A00F-C7A049C8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288925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292F1B4-474E-463E-B9CA-63640D9E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471709"/>
            <a:ext cx="9315450" cy="3324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47">
            <a:extLst>
              <a:ext uri="{FF2B5EF4-FFF2-40B4-BE49-F238E27FC236}">
                <a16:creationId xmlns:a16="http://schemas.microsoft.com/office/drawing/2014/main" id="{1E141D72-A593-47B4-9F9E-386EB9CA18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76B554-033B-445A-8BE6-179A0BF5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F38DB4-400C-45D1-A354-0884279207FC}"/>
              </a:ext>
            </a:extLst>
          </p:cNvPr>
          <p:cNvSpPr/>
          <p:nvPr/>
        </p:nvSpPr>
        <p:spPr bwMode="auto">
          <a:xfrm>
            <a:off x="414338" y="4080465"/>
            <a:ext cx="938311" cy="89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E51F4DC7-E376-4142-A9FD-739119EFC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匯入中四學位安排限額資料檔</a:t>
            </a:r>
            <a:endParaRPr lang="en-GB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9BCCD7-B009-4298-8C8F-2B00DF22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841322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接收訊息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接收並開啟資料檔（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 </a:t>
            </a:r>
            <a:r>
              <a:rPr lang="en-GB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 </a:t>
            </a:r>
            <a:r>
              <a:rPr lang="en-GB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6A765A30-B39E-4FC5-ABE1-72DE5390C2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5DA114-819A-48FD-AC10-F18CC6785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BB025DB-9E2C-418D-813A-1C1B2C888A34}"/>
              </a:ext>
            </a:extLst>
          </p:cNvPr>
          <p:cNvGrpSpPr/>
          <p:nvPr/>
        </p:nvGrpSpPr>
        <p:grpSpPr>
          <a:xfrm>
            <a:off x="1820885" y="2529988"/>
            <a:ext cx="8880928" cy="3487056"/>
            <a:chOff x="1655536" y="2600326"/>
            <a:chExt cx="8880928" cy="3487056"/>
          </a:xfrm>
        </p:grpSpPr>
        <p:sp>
          <p:nvSpPr>
            <p:cNvPr id="26632" name="Text Box 9">
              <a:extLst>
                <a:ext uri="{FF2B5EF4-FFF2-40B4-BE49-F238E27FC236}">
                  <a16:creationId xmlns:a16="http://schemas.microsoft.com/office/drawing/2014/main" id="{0E7E5536-6D02-42C3-AB55-2A6D1D530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4997" y="5625420"/>
              <a:ext cx="3140559" cy="4619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選取資料檔及按</a:t>
              </a:r>
              <a:r>
                <a:rPr lang="en-US" altLang="zh-TW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匯入</a:t>
              </a:r>
              <a:r>
                <a:rPr lang="en-US" altLang="zh-TW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]</a:t>
              </a:r>
              <a:endParaRPr lang="en-GB" altLang="zh-TW" sz="240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AC7A1FBE-2831-425B-95A8-992249EB48DA}"/>
                </a:ext>
              </a:extLst>
            </p:cNvPr>
            <p:cNvGrpSpPr/>
            <p:nvPr/>
          </p:nvGrpSpPr>
          <p:grpSpPr>
            <a:xfrm>
              <a:off x="1655536" y="2600326"/>
              <a:ext cx="8880928" cy="2918732"/>
              <a:chOff x="1655536" y="2600326"/>
              <a:chExt cx="8880928" cy="2918732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B33F4D16-219D-449C-83BA-F05212684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5536" y="2600326"/>
                <a:ext cx="8880928" cy="29187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C0C04B2-A1C3-4B3A-AE1F-22596A8D0A72}"/>
                  </a:ext>
                </a:extLst>
              </p:cNvPr>
              <p:cNvSpPr/>
              <p:nvPr/>
            </p:nvSpPr>
            <p:spPr bwMode="auto">
              <a:xfrm>
                <a:off x="1655536" y="3617407"/>
                <a:ext cx="926890" cy="42203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CF13229F-053A-4114-97D0-71627227C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2426" y="4039437"/>
              <a:ext cx="2612570" cy="1798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0" name="Line 7">
              <a:extLst>
                <a:ext uri="{FF2B5EF4-FFF2-40B4-BE49-F238E27FC236}">
                  <a16:creationId xmlns:a16="http://schemas.microsoft.com/office/drawing/2014/main" id="{0590FCF7-C137-442B-8783-2E35B9B17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5668" y="5518603"/>
              <a:ext cx="2119329" cy="319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7C52F21-CF4C-4C36-9B18-6E65E3661961}"/>
              </a:ext>
            </a:extLst>
          </p:cNvPr>
          <p:cNvSpPr/>
          <p:nvPr/>
        </p:nvSpPr>
        <p:spPr bwMode="auto">
          <a:xfrm>
            <a:off x="419129" y="4007532"/>
            <a:ext cx="938311" cy="89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52496</TotalTime>
  <Words>944</Words>
  <PresentationFormat>寬螢幕</PresentationFormat>
  <Paragraphs>163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細明體</vt:lpstr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Wingdings 2</vt:lpstr>
      <vt:lpstr>佈景主題1</vt:lpstr>
      <vt:lpstr>中四學位安排年度流程</vt:lpstr>
      <vt:lpstr>中四學位安排流程 — 第二階段預備工作（一）</vt:lpstr>
      <vt:lpstr>中四學位安排流程 — 第二階段預備工作（二）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 — 匯入中四學位安排限額資料檔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2024-12-05T04:17:21Z</dcterms:modified>
</cp:coreProperties>
</file>